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2B1E"/>
    <a:srgbClr val="762432"/>
    <a:srgbClr val="A20000"/>
    <a:srgbClr val="C00000"/>
    <a:srgbClr val="292929"/>
    <a:srgbClr val="C527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38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svg>
</file>

<file path=ppt/media/image23.png>
</file>

<file path=ppt/media/image24.svg>
</file>

<file path=ppt/media/image25.jpg>
</file>

<file path=ppt/media/image26.jpe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40D127-FEDF-451C-9426-BDC4A766C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5CC92E3-8628-4747-8EBA-5249D7BBC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624669-070F-4259-949E-E8DB5A78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6C1E8-1719-4C93-AC1A-9006A036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0CF4DA-F457-427E-BA67-FABDEBC7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66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EDCEAB-F4A7-4127-91F4-123E61AD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63A9A0-ADFF-4CB4-B85C-7833008F7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999142-3204-4012-8276-43B904C3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6B6E8C-0E92-4EF7-8BF3-0A5E099F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9351E7-434E-481C-9205-13A1F1E31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102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9CE477D-8F67-42B6-BB4B-43CC9EF09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53410D-D83A-41C4-86EA-06A0C311D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D24300-98E2-40AC-995B-BC887C2B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EFE6D-548D-445D-914F-E6BC5C5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564A9-BE4A-438C-A692-F6EC318C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45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A851A-981E-4A1F-9859-0001404A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329BF6-2E38-405C-8282-59BC58B5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125114-CAC2-4BEF-B37E-4BB1BF96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375D04-3DE0-475F-A438-3623DF4CF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090E6D-985C-4BC3-B00B-56CC3ACD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049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847F51-8E0C-4C87-9BCE-D3688EDB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D450F3-C506-4B9E-B673-17C011AE0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2DC1F2-C22E-4A57-BDED-BDC8D641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C7DD7E-DD58-48DA-9261-6ECA0561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7D828D-E8EB-4F93-9ED2-15B6AE551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73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78D43D-30CD-4136-80D8-2EA3B1010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CF640C-6A54-4AF2-B7DC-744433D85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6423A0-7BFF-4D6C-8D68-2EB14ABC4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C4E15C-9BE7-4C19-8CA6-FD70D25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1F0FE-0DCA-4A1A-B3EC-5F6D0AA3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22A311-CE7F-4F5E-B07A-371F37B8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80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BA4E0D-1BC0-4183-9605-C266414B6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AE0069-4CCC-4A04-9BA7-9C1A76061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05EA4A-284F-438C-8605-A3D8E98A8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D79B71-65BB-490D-98BB-EDE93A4E0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4F9C619-72A7-47E7-8CC8-08C2618D3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5F7658F-2CCC-4312-A668-5D7360B5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156E82-92CC-4218-B29D-9486428F2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ADCB711-80D0-42C4-AB3D-F0DF7BE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28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92E1AF-6F86-4869-8BF8-8A7039FA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6136EE-7D87-400E-8D8A-564F81734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D18352A-1242-4DB4-891E-C2B6E91E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4FDD40F-6D7E-4CA9-AC63-091BED46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6486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9687785-D91F-4C01-9EC0-7CA85FDB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CFBA5A6-DB42-490A-9A25-62C633A9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ABFDCC-95A0-4338-8A45-A56AD793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21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EFDB75-BEB7-4572-B07D-8AEB08FD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7F9E1-B9D7-4822-896C-666D680AE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838431-9A4E-47BD-965C-3D2B59154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74C669-9DBD-4FD0-94C6-370C0A66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141659-2475-44E5-88CF-17DB6F4B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CA58E8-4278-4128-86B3-813A39CB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717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F138C2-7B6A-4FC1-A20B-1323FF75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FBDEDB-31F8-43B5-81F5-013089583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E35151-7702-4C1A-B330-6C6B9417E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5340F9-7293-49C7-BF85-DFFA3307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F3BCAA-A01F-4C73-B984-2DBB3F4E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F688C3-8E6E-4365-B31D-CC321D5C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92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alpha val="0"/>
                <a:lumMod val="0"/>
                <a:lumOff val="100000"/>
              </a:schemeClr>
            </a:gs>
            <a:gs pos="75000">
              <a:schemeClr val="bg1">
                <a:lumMod val="75000"/>
              </a:schemeClr>
            </a:gs>
            <a:gs pos="50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215892-5800-4B47-9C5D-CA69D7D2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F2884C-B9EE-4891-B2DD-4FDC445B9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F600AE-1209-4583-BE67-89472722E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6943F-7D99-4437-BAD3-13E340021F7C}" type="datetimeFigureOut">
              <a:rPr lang="fr-FR" smtClean="0"/>
              <a:t>22/02/2019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9AC61-89FB-4498-A890-E02E00A6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E86D57-4162-4157-898C-3991872E9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54D3-6BAA-4898-A906-45FF113862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576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17" Type="http://schemas.openxmlformats.org/officeDocument/2006/relationships/image" Target="../media/image9.png"/><Relationship Id="rId2" Type="http://schemas.openxmlformats.org/officeDocument/2006/relationships/image" Target="../media/image12.png"/><Relationship Id="rId16" Type="http://schemas.openxmlformats.org/officeDocument/2006/relationships/image" Target="../media/image2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jpg"/><Relationship Id="rId15" Type="http://schemas.openxmlformats.org/officeDocument/2006/relationships/image" Target="../media/image25.jpg"/><Relationship Id="rId10" Type="http://schemas.openxmlformats.org/officeDocument/2006/relationships/image" Target="../media/image20.jp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élogramme 44">
            <a:extLst>
              <a:ext uri="{FF2B5EF4-FFF2-40B4-BE49-F238E27FC236}">
                <a16:creationId xmlns:a16="http://schemas.microsoft.com/office/drawing/2014/main" id="{2BF88D86-3DD3-4B6B-B989-5407D45003A8}"/>
              </a:ext>
            </a:extLst>
          </p:cNvPr>
          <p:cNvSpPr/>
          <p:nvPr/>
        </p:nvSpPr>
        <p:spPr>
          <a:xfrm>
            <a:off x="8565661" y="5970270"/>
            <a:ext cx="1385670" cy="888846"/>
          </a:xfrm>
          <a:prstGeom prst="parallelogram">
            <a:avLst>
              <a:gd name="adj" fmla="val 67418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2" name="Groupe 1081">
            <a:extLst>
              <a:ext uri="{FF2B5EF4-FFF2-40B4-BE49-F238E27FC236}">
                <a16:creationId xmlns:a16="http://schemas.microsoft.com/office/drawing/2014/main" id="{E524C96C-8B9B-42CA-87C2-348D9A5465A7}"/>
              </a:ext>
            </a:extLst>
          </p:cNvPr>
          <p:cNvGrpSpPr/>
          <p:nvPr/>
        </p:nvGrpSpPr>
        <p:grpSpPr>
          <a:xfrm>
            <a:off x="4214146" y="6014210"/>
            <a:ext cx="3763704" cy="755525"/>
            <a:chOff x="4214146" y="6014210"/>
            <a:chExt cx="3763704" cy="755525"/>
          </a:xfrm>
        </p:grpSpPr>
        <p:pic>
          <p:nvPicPr>
            <p:cNvPr id="1079" name="Image 1078">
              <a:extLst>
                <a:ext uri="{FF2B5EF4-FFF2-40B4-BE49-F238E27FC236}">
                  <a16:creationId xmlns:a16="http://schemas.microsoft.com/office/drawing/2014/main" id="{45DCD4A9-DF9C-4511-8D0D-805C86CB4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8937" y="6014210"/>
              <a:ext cx="755525" cy="755525"/>
            </a:xfrm>
            <a:prstGeom prst="rect">
              <a:avLst/>
            </a:prstGeom>
          </p:spPr>
        </p:pic>
        <p:pic>
          <p:nvPicPr>
            <p:cNvPr id="1075" name="Image 1074">
              <a:extLst>
                <a:ext uri="{FF2B5EF4-FFF2-40B4-BE49-F238E27FC236}">
                  <a16:creationId xmlns:a16="http://schemas.microsoft.com/office/drawing/2014/main" id="{D4C70D10-8963-4ACD-A867-66AE87C6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33" t="31334" r="11733" b="37911"/>
            <a:stretch/>
          </p:blipFill>
          <p:spPr>
            <a:xfrm>
              <a:off x="7007968" y="6215117"/>
              <a:ext cx="969882" cy="283421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C4B1A17E-57A4-42E7-A1AD-353AEA7C4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4146" y="6128913"/>
              <a:ext cx="923756" cy="455827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EA402BD1-CBFC-4AE2-9916-02F2E208C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6582" y="6195879"/>
              <a:ext cx="782178" cy="249319"/>
            </a:xfrm>
            <a:prstGeom prst="rect">
              <a:avLst/>
            </a:prstGeom>
          </p:spPr>
        </p:pic>
      </p:grpSp>
      <p:grpSp>
        <p:nvGrpSpPr>
          <p:cNvPr id="1073" name="Groupe 1072">
            <a:extLst>
              <a:ext uri="{FF2B5EF4-FFF2-40B4-BE49-F238E27FC236}">
                <a16:creationId xmlns:a16="http://schemas.microsoft.com/office/drawing/2014/main" id="{9A261303-DD19-432F-9EBD-8D02969EAF5A}"/>
              </a:ext>
            </a:extLst>
          </p:cNvPr>
          <p:cNvGrpSpPr/>
          <p:nvPr/>
        </p:nvGrpSpPr>
        <p:grpSpPr>
          <a:xfrm>
            <a:off x="43320" y="6072446"/>
            <a:ext cx="3927456" cy="445142"/>
            <a:chOff x="43320" y="6072446"/>
            <a:chExt cx="3927456" cy="445142"/>
          </a:xfrm>
        </p:grpSpPr>
        <p:pic>
          <p:nvPicPr>
            <p:cNvPr id="126" name="Image 125">
              <a:extLst>
                <a:ext uri="{FF2B5EF4-FFF2-40B4-BE49-F238E27FC236}">
                  <a16:creationId xmlns:a16="http://schemas.microsoft.com/office/drawing/2014/main" id="{CA69BDBB-D4D9-401F-A10C-56C256D1E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20" y="6072446"/>
              <a:ext cx="2290313" cy="395885"/>
            </a:xfrm>
            <a:prstGeom prst="rect">
              <a:avLst/>
            </a:prstGeom>
          </p:spPr>
        </p:pic>
        <p:pic>
          <p:nvPicPr>
            <p:cNvPr id="127" name="Image 126">
              <a:extLst>
                <a:ext uri="{FF2B5EF4-FFF2-40B4-BE49-F238E27FC236}">
                  <a16:creationId xmlns:a16="http://schemas.microsoft.com/office/drawing/2014/main" id="{1B8A6E59-D912-4B21-B4F0-F6F3F93CC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5512" y="6121703"/>
              <a:ext cx="1555264" cy="395885"/>
            </a:xfrm>
            <a:prstGeom prst="rect">
              <a:avLst/>
            </a:prstGeom>
          </p:spPr>
        </p:pic>
      </p:grpSp>
      <p:pic>
        <p:nvPicPr>
          <p:cNvPr id="36" name="Graphique 35">
            <a:extLst>
              <a:ext uri="{FF2B5EF4-FFF2-40B4-BE49-F238E27FC236}">
                <a16:creationId xmlns:a16="http://schemas.microsoft.com/office/drawing/2014/main" id="{802F0B40-421E-478C-B0C4-3FF12FF120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19352" y="979799"/>
            <a:ext cx="2484000" cy="1074347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sp>
        <p:nvSpPr>
          <p:cNvPr id="39" name="Parallélogramme 38">
            <a:extLst>
              <a:ext uri="{FF2B5EF4-FFF2-40B4-BE49-F238E27FC236}">
                <a16:creationId xmlns:a16="http://schemas.microsoft.com/office/drawing/2014/main" id="{7E000DE7-3EE3-4BAC-B206-481938BB2A66}"/>
              </a:ext>
            </a:extLst>
          </p:cNvPr>
          <p:cNvSpPr/>
          <p:nvPr/>
        </p:nvSpPr>
        <p:spPr>
          <a:xfrm>
            <a:off x="4233923" y="2651"/>
            <a:ext cx="1885881" cy="1635944"/>
          </a:xfrm>
          <a:prstGeom prst="parallelogram">
            <a:avLst>
              <a:gd name="adj" fmla="val 68216"/>
            </a:avLst>
          </a:prstGeom>
          <a:solidFill>
            <a:srgbClr val="A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703845F-802C-42AE-AEDD-3BEC277FCB96}"/>
              </a:ext>
            </a:extLst>
          </p:cNvPr>
          <p:cNvCxnSpPr>
            <a:cxnSpLocks/>
          </p:cNvCxnSpPr>
          <p:nvPr/>
        </p:nvCxnSpPr>
        <p:spPr>
          <a:xfrm flipH="1">
            <a:off x="4322598" y="-1488"/>
            <a:ext cx="1795443" cy="263684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9DDF77D9-2835-4B3C-9412-FB8956058F97}"/>
              </a:ext>
            </a:extLst>
          </p:cNvPr>
          <p:cNvCxnSpPr>
            <a:cxnSpLocks/>
          </p:cNvCxnSpPr>
          <p:nvPr/>
        </p:nvCxnSpPr>
        <p:spPr>
          <a:xfrm flipH="1">
            <a:off x="4065256" y="-2349"/>
            <a:ext cx="776056" cy="115289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D753F60F-9B30-4F52-9826-C700F57035F4}"/>
              </a:ext>
            </a:extLst>
          </p:cNvPr>
          <p:cNvCxnSpPr>
            <a:cxnSpLocks/>
          </p:cNvCxnSpPr>
          <p:nvPr/>
        </p:nvCxnSpPr>
        <p:spPr>
          <a:xfrm flipH="1">
            <a:off x="4067328" y="-2349"/>
            <a:ext cx="1284716" cy="188862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B58D8E95-6A7E-4205-83FB-29BC7BDDB395}"/>
              </a:ext>
            </a:extLst>
          </p:cNvPr>
          <p:cNvCxnSpPr>
            <a:cxnSpLocks/>
          </p:cNvCxnSpPr>
          <p:nvPr/>
        </p:nvCxnSpPr>
        <p:spPr>
          <a:xfrm flipH="1">
            <a:off x="4065256" y="0"/>
            <a:ext cx="1552541" cy="228553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arallélogramme 51">
            <a:extLst>
              <a:ext uri="{FF2B5EF4-FFF2-40B4-BE49-F238E27FC236}">
                <a16:creationId xmlns:a16="http://schemas.microsoft.com/office/drawing/2014/main" id="{7EBFA510-1356-428A-B4A8-CAFEF921E510}"/>
              </a:ext>
            </a:extLst>
          </p:cNvPr>
          <p:cNvSpPr/>
          <p:nvPr/>
        </p:nvSpPr>
        <p:spPr>
          <a:xfrm>
            <a:off x="8128095" y="5562600"/>
            <a:ext cx="1660838" cy="1295400"/>
          </a:xfrm>
          <a:prstGeom prst="parallelogram">
            <a:avLst>
              <a:gd name="adj" fmla="val 6821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53" name="Parallélogramme 52">
            <a:extLst>
              <a:ext uri="{FF2B5EF4-FFF2-40B4-BE49-F238E27FC236}">
                <a16:creationId xmlns:a16="http://schemas.microsoft.com/office/drawing/2014/main" id="{4237C863-4C6A-4614-9F39-6647A6DD1670}"/>
              </a:ext>
            </a:extLst>
          </p:cNvPr>
          <p:cNvSpPr/>
          <p:nvPr/>
        </p:nvSpPr>
        <p:spPr>
          <a:xfrm>
            <a:off x="8129249" y="5222800"/>
            <a:ext cx="1549310" cy="1635944"/>
          </a:xfrm>
          <a:prstGeom prst="parallelogram">
            <a:avLst>
              <a:gd name="adj" fmla="val 71988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0FA1E734-013D-43A6-BA0B-5D0517D8FC18}"/>
              </a:ext>
            </a:extLst>
          </p:cNvPr>
          <p:cNvCxnSpPr>
            <a:cxnSpLocks/>
          </p:cNvCxnSpPr>
          <p:nvPr/>
        </p:nvCxnSpPr>
        <p:spPr>
          <a:xfrm flipH="1">
            <a:off x="8565661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Bande diagonale 37">
            <a:extLst>
              <a:ext uri="{FF2B5EF4-FFF2-40B4-BE49-F238E27FC236}">
                <a16:creationId xmlns:a16="http://schemas.microsoft.com/office/drawing/2014/main" id="{663EBC97-79F5-48F2-B181-1DD4E7993478}"/>
              </a:ext>
            </a:extLst>
          </p:cNvPr>
          <p:cNvSpPr/>
          <p:nvPr/>
        </p:nvSpPr>
        <p:spPr>
          <a:xfrm>
            <a:off x="4071022" y="-1159"/>
            <a:ext cx="1552031" cy="2279073"/>
          </a:xfrm>
          <a:prstGeom prst="diagStripe">
            <a:avLst>
              <a:gd name="adj" fmla="val 50107"/>
            </a:avLst>
          </a:prstGeom>
          <a:solidFill>
            <a:schemeClr val="tx1">
              <a:lumMod val="65000"/>
              <a:lumOff val="3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4B43AEC9-5311-4CE5-B61D-B4C1D35C6ADB}"/>
              </a:ext>
            </a:extLst>
          </p:cNvPr>
          <p:cNvSpPr/>
          <p:nvPr/>
        </p:nvSpPr>
        <p:spPr>
          <a:xfrm>
            <a:off x="8121961" y="4236721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0" name="Bande diagonale 49">
            <a:extLst>
              <a:ext uri="{FF2B5EF4-FFF2-40B4-BE49-F238E27FC236}">
                <a16:creationId xmlns:a16="http://schemas.microsoft.com/office/drawing/2014/main" id="{48D2688D-E2E9-4B52-A3B8-484CA2673EBE}"/>
              </a:ext>
            </a:extLst>
          </p:cNvPr>
          <p:cNvSpPr/>
          <p:nvPr/>
        </p:nvSpPr>
        <p:spPr>
          <a:xfrm>
            <a:off x="8121825" y="4895407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D18485AF-8DDC-4280-B1B5-487EBC82621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15828" y="4114356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09269A2E-9388-405F-B36F-6076A2502495}"/>
              </a:ext>
            </a:extLst>
          </p:cNvPr>
          <p:cNvCxnSpPr>
            <a:cxnSpLocks/>
          </p:cNvCxnSpPr>
          <p:nvPr/>
        </p:nvCxnSpPr>
        <p:spPr>
          <a:xfrm rot="10800000" flipH="1">
            <a:off x="8121961" y="4102926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28A211B5-BE38-4185-ADAE-1BD138EFB69E}"/>
              </a:ext>
            </a:extLst>
          </p:cNvPr>
          <p:cNvCxnSpPr>
            <a:cxnSpLocks/>
          </p:cNvCxnSpPr>
          <p:nvPr/>
        </p:nvCxnSpPr>
        <p:spPr>
          <a:xfrm rot="10800000" flipH="1">
            <a:off x="8897194" y="4118167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323D0935-EEE7-40D8-AA61-9248CDEC1010}"/>
              </a:ext>
            </a:extLst>
          </p:cNvPr>
          <p:cNvCxnSpPr>
            <a:cxnSpLocks/>
          </p:cNvCxnSpPr>
          <p:nvPr/>
        </p:nvCxnSpPr>
        <p:spPr>
          <a:xfrm flipH="1">
            <a:off x="8737924" y="4785923"/>
            <a:ext cx="1397952" cy="206591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E4648DF9-B79D-49D6-964E-DA5889A993AF}"/>
              </a:ext>
            </a:extLst>
          </p:cNvPr>
          <p:cNvCxnSpPr>
            <a:cxnSpLocks/>
          </p:cNvCxnSpPr>
          <p:nvPr/>
        </p:nvCxnSpPr>
        <p:spPr>
          <a:xfrm flipH="1">
            <a:off x="8817627" y="4789388"/>
            <a:ext cx="1397952" cy="2065918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633C9F0C-2D41-4251-AEFA-84F5E6DCE72D}"/>
              </a:ext>
            </a:extLst>
          </p:cNvPr>
          <p:cNvCxnSpPr>
            <a:cxnSpLocks/>
          </p:cNvCxnSpPr>
          <p:nvPr/>
        </p:nvCxnSpPr>
        <p:spPr>
          <a:xfrm flipH="1">
            <a:off x="8650439" y="5276387"/>
            <a:ext cx="1070961" cy="1579263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2E280A36-73B2-42D6-8593-B54385BA4852}"/>
              </a:ext>
            </a:extLst>
          </p:cNvPr>
          <p:cNvCxnSpPr>
            <a:cxnSpLocks/>
          </p:cNvCxnSpPr>
          <p:nvPr/>
        </p:nvCxnSpPr>
        <p:spPr>
          <a:xfrm flipH="1">
            <a:off x="8116968" y="4459956"/>
            <a:ext cx="1260235" cy="1859689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10CAA7AF-88A3-4104-B383-6C9A66AED4DE}"/>
              </a:ext>
            </a:extLst>
          </p:cNvPr>
          <p:cNvSpPr txBox="1"/>
          <p:nvPr/>
        </p:nvSpPr>
        <p:spPr>
          <a:xfrm>
            <a:off x="8124964" y="2070275"/>
            <a:ext cx="2483997" cy="2092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1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triangulation en carbone</a:t>
            </a:r>
            <a:endParaRPr lang="fr-FR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D70BB-1243-4BDE-9118-495A0C81697D}"/>
              </a:ext>
            </a:extLst>
          </p:cNvPr>
          <p:cNvSpPr/>
          <p:nvPr/>
        </p:nvSpPr>
        <p:spPr>
          <a:xfrm>
            <a:off x="145144" y="2299195"/>
            <a:ext cx="368627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L’EPSA, c’est chaque année une équipe d’une quarantaine d’élèves ingénieurs de l’École Centrale de Lyon chargée pendant chaque année de la conception et de la réalisation de prototypes destinés à participer à la compétition étudiante internationale du </a:t>
            </a:r>
            <a:r>
              <a:rPr lang="fr-FR" sz="1100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839C23-FD96-48A1-9CE7-586CB6D17836}"/>
              </a:ext>
            </a:extLst>
          </p:cNvPr>
          <p:cNvSpPr/>
          <p:nvPr/>
        </p:nvSpPr>
        <p:spPr>
          <a:xfrm>
            <a:off x="4697037" y="2277914"/>
            <a:ext cx="2964642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La conception du véhicule est assurée par les élèves-ingénieurs, tandis que la fabrication des pièces est réalisée par les élèves des écoles partenaires. Ainsi l’écurie EPSA, véritable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entreprise-école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fait travailler en mixité sociale et professionnelle des élèves-ingénieurs, des élèves-managers, des apprentis et des étudiants en leur permettant de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mettre en application les connaissances acquises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durant leurs différents cursus.</a:t>
            </a:r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4DF34AFA-B71D-42E0-BBDE-EA81EE6729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352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1F70350A-9F6A-40B0-856C-7D8019F5B7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49" name="Graphique 48">
            <a:extLst>
              <a:ext uri="{FF2B5EF4-FFF2-40B4-BE49-F238E27FC236}">
                <a16:creationId xmlns:a16="http://schemas.microsoft.com/office/drawing/2014/main" id="{14502F29-9D53-4EF8-ABD8-FBB40A63009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8192" t="2207" r="46388" b="4092"/>
          <a:stretch/>
        </p:blipFill>
        <p:spPr>
          <a:xfrm>
            <a:off x="10553804" y="413967"/>
            <a:ext cx="1638196" cy="612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76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arallélogramme 81">
            <a:extLst>
              <a:ext uri="{FF2B5EF4-FFF2-40B4-BE49-F238E27FC236}">
                <a16:creationId xmlns:a16="http://schemas.microsoft.com/office/drawing/2014/main" id="{71CC61F1-DBD3-4999-8340-0D3880A3C1C2}"/>
              </a:ext>
            </a:extLst>
          </p:cNvPr>
          <p:cNvSpPr/>
          <p:nvPr/>
        </p:nvSpPr>
        <p:spPr>
          <a:xfrm>
            <a:off x="6339931" y="-760"/>
            <a:ext cx="1385670" cy="888846"/>
          </a:xfrm>
          <a:prstGeom prst="parallelogram">
            <a:avLst>
              <a:gd name="adj" fmla="val 6741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BB4ED956-51B4-42F4-B675-284C4DC76291}"/>
              </a:ext>
            </a:extLst>
          </p:cNvPr>
          <p:cNvGrpSpPr/>
          <p:nvPr/>
        </p:nvGrpSpPr>
        <p:grpSpPr>
          <a:xfrm>
            <a:off x="162274" y="6213892"/>
            <a:ext cx="3758665" cy="532995"/>
            <a:chOff x="162274" y="6213892"/>
            <a:chExt cx="3758665" cy="532995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3159A940-4E9A-4057-A0D5-1570E1D58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1910" y="6380526"/>
              <a:ext cx="849907" cy="199729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FBAC7AE4-73B0-4C72-9B9D-34CEBC55FD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8" t="13472" r="3814" b="12947"/>
            <a:stretch/>
          </p:blipFill>
          <p:spPr>
            <a:xfrm>
              <a:off x="1133408" y="6351057"/>
              <a:ext cx="844634" cy="258669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E7B9EDC-B57A-4D17-8C1E-F64BBDBDB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685" y="6213892"/>
              <a:ext cx="845254" cy="532995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8AFD7A0B-0539-4A21-8B37-C2CD54483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1" t="25141" r="2133" b="24600"/>
            <a:stretch/>
          </p:blipFill>
          <p:spPr>
            <a:xfrm>
              <a:off x="162274" y="6333645"/>
              <a:ext cx="844626" cy="293494"/>
            </a:xfrm>
            <a:prstGeom prst="rect">
              <a:avLst/>
            </a:prstGeom>
          </p:spPr>
        </p:pic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2A5E495-03FF-4915-B75B-ADAFEC2D11E4}"/>
              </a:ext>
            </a:extLst>
          </p:cNvPr>
          <p:cNvGrpSpPr/>
          <p:nvPr/>
        </p:nvGrpSpPr>
        <p:grpSpPr>
          <a:xfrm>
            <a:off x="4249909" y="6332543"/>
            <a:ext cx="3692183" cy="286707"/>
            <a:chOff x="4249909" y="6332543"/>
            <a:chExt cx="3692183" cy="286707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7E59C6B9-9F07-4A4E-8838-1F3186BAE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779" y="6341012"/>
              <a:ext cx="1431117" cy="277888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68EADD4F-8893-42FC-90BC-4C4089799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9909" y="6332543"/>
              <a:ext cx="849906" cy="286357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B901ACED-3E93-4366-80F8-16B1366BE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2036" y="6341012"/>
              <a:ext cx="561488" cy="278238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610A71B0-E763-4F06-B95A-DFB6F25D6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5664" y="6341012"/>
              <a:ext cx="336428" cy="277889"/>
            </a:xfrm>
            <a:prstGeom prst="rect">
              <a:avLst/>
            </a:prstGeom>
          </p:spPr>
        </p:pic>
      </p:grpSp>
      <p:pic>
        <p:nvPicPr>
          <p:cNvPr id="30" name="Image 29">
            <a:extLst>
              <a:ext uri="{FF2B5EF4-FFF2-40B4-BE49-F238E27FC236}">
                <a16:creationId xmlns:a16="http://schemas.microsoft.com/office/drawing/2014/main" id="{C6252820-AD98-4DFF-A903-90709B133F0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66"/>
          <a:stretch/>
        </p:blipFill>
        <p:spPr>
          <a:xfrm>
            <a:off x="9606620" y="851265"/>
            <a:ext cx="2482538" cy="1635624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DC220E0-DE4D-4293-8D3C-636B3F85767D}"/>
              </a:ext>
            </a:extLst>
          </p:cNvPr>
          <p:cNvGrpSpPr/>
          <p:nvPr/>
        </p:nvGrpSpPr>
        <p:grpSpPr>
          <a:xfrm>
            <a:off x="8124611" y="261802"/>
            <a:ext cx="1760238" cy="6487200"/>
            <a:chOff x="8124611" y="277042"/>
            <a:chExt cx="1760238" cy="6487200"/>
          </a:xfrm>
        </p:grpSpPr>
        <p:pic>
          <p:nvPicPr>
            <p:cNvPr id="26" name="Graphique 25">
              <a:extLst>
                <a:ext uri="{FF2B5EF4-FFF2-40B4-BE49-F238E27FC236}">
                  <a16:creationId xmlns:a16="http://schemas.microsoft.com/office/drawing/2014/main" id="{CD4A99EE-F4EE-4B53-A1D9-96D57E978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5655" t="2207" r="6642" b="64095"/>
            <a:stretch/>
          </p:blipFill>
          <p:spPr>
            <a:xfrm rot="5400000">
              <a:off x="5761130" y="2640523"/>
              <a:ext cx="6487200" cy="1760238"/>
            </a:xfrm>
            <a:prstGeom prst="rect">
              <a:avLst/>
            </a:prstGeom>
          </p:spPr>
        </p:pic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B32F9A31-9DD9-46AA-BAE2-0355DD442976}"/>
                </a:ext>
              </a:extLst>
            </p:cNvPr>
            <p:cNvCxnSpPr>
              <a:cxnSpLocks/>
            </p:cNvCxnSpPr>
            <p:nvPr/>
          </p:nvCxnSpPr>
          <p:spPr>
            <a:xfrm>
              <a:off x="9677400" y="3941445"/>
              <a:ext cx="17145" cy="741045"/>
            </a:xfrm>
            <a:prstGeom prst="line">
              <a:avLst/>
            </a:prstGeom>
            <a:ln w="63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" name="Bande diagonale 46">
            <a:extLst>
              <a:ext uri="{FF2B5EF4-FFF2-40B4-BE49-F238E27FC236}">
                <a16:creationId xmlns:a16="http://schemas.microsoft.com/office/drawing/2014/main" id="{56472D74-7AB7-411E-868A-71C73E4EF2D8}"/>
              </a:ext>
            </a:extLst>
          </p:cNvPr>
          <p:cNvSpPr/>
          <p:nvPr/>
        </p:nvSpPr>
        <p:spPr>
          <a:xfrm rot="10800000">
            <a:off x="11287582" y="5523488"/>
            <a:ext cx="912298" cy="1343891"/>
          </a:xfrm>
          <a:prstGeom prst="diagStripe">
            <a:avLst>
              <a:gd name="adj" fmla="val 149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Parallélogramme 42">
            <a:extLst>
              <a:ext uri="{FF2B5EF4-FFF2-40B4-BE49-F238E27FC236}">
                <a16:creationId xmlns:a16="http://schemas.microsoft.com/office/drawing/2014/main" id="{EBE44B10-652D-4F53-B7D9-0CC68AD43CC8}"/>
              </a:ext>
            </a:extLst>
          </p:cNvPr>
          <p:cNvSpPr/>
          <p:nvPr/>
        </p:nvSpPr>
        <p:spPr>
          <a:xfrm rot="10800000">
            <a:off x="9502468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Parallélogramme 47">
            <a:extLst>
              <a:ext uri="{FF2B5EF4-FFF2-40B4-BE49-F238E27FC236}">
                <a16:creationId xmlns:a16="http://schemas.microsoft.com/office/drawing/2014/main" id="{A968DC66-4808-4BCC-BA74-E86EFD3098A0}"/>
              </a:ext>
            </a:extLst>
          </p:cNvPr>
          <p:cNvSpPr/>
          <p:nvPr/>
        </p:nvSpPr>
        <p:spPr>
          <a:xfrm rot="10800000">
            <a:off x="9899129" y="465340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Bande diagonale 48">
            <a:extLst>
              <a:ext uri="{FF2B5EF4-FFF2-40B4-BE49-F238E27FC236}">
                <a16:creationId xmlns:a16="http://schemas.microsoft.com/office/drawing/2014/main" id="{C8E552C7-6E17-4A68-9EBC-D850659782A5}"/>
              </a:ext>
            </a:extLst>
          </p:cNvPr>
          <p:cNvSpPr/>
          <p:nvPr/>
        </p:nvSpPr>
        <p:spPr>
          <a:xfrm rot="10800000">
            <a:off x="10387382" y="4063199"/>
            <a:ext cx="1802059" cy="263652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523BCB6C-6DE3-40BA-836E-C7677837A4D4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277143" y="5514109"/>
            <a:ext cx="912298" cy="134389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6E8E0444-C667-47B6-8AFF-A76CFC5EE7AF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044285" y="5189125"/>
            <a:ext cx="1152589" cy="16688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8CA09563-6059-46B2-8F1D-6BC221AD451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271143" y="4059389"/>
            <a:ext cx="1918549" cy="279480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0C97CFFE-0185-4664-B638-A63E02D49EA2}"/>
              </a:ext>
            </a:extLst>
          </p:cNvPr>
          <p:cNvCxnSpPr>
            <a:cxnSpLocks/>
            <a:stCxn id="43" idx="1"/>
          </p:cNvCxnSpPr>
          <p:nvPr/>
        </p:nvCxnSpPr>
        <p:spPr>
          <a:xfrm rot="10800000" flipH="1">
            <a:off x="9890300" y="3492995"/>
            <a:ext cx="2301052" cy="336500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1440A96D-1B5A-49C2-B18A-DC70F54CA0C2}"/>
              </a:ext>
            </a:extLst>
          </p:cNvPr>
          <p:cNvCxnSpPr>
            <a:cxnSpLocks/>
          </p:cNvCxnSpPr>
          <p:nvPr/>
        </p:nvCxnSpPr>
        <p:spPr>
          <a:xfrm rot="10800000" flipH="1">
            <a:off x="9994969" y="3609975"/>
            <a:ext cx="2196437" cy="32480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685F043F-496E-48D7-ACAC-C234A2361A67}"/>
              </a:ext>
            </a:extLst>
          </p:cNvPr>
          <p:cNvCxnSpPr>
            <a:cxnSpLocks/>
          </p:cNvCxnSpPr>
          <p:nvPr/>
        </p:nvCxnSpPr>
        <p:spPr>
          <a:xfrm rot="10800000" flipH="1">
            <a:off x="9505474" y="2923925"/>
            <a:ext cx="2696486" cy="393407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FECBB7C5-AD51-4C09-B72E-583EA2DADA08}"/>
              </a:ext>
            </a:extLst>
          </p:cNvPr>
          <p:cNvGrpSpPr/>
          <p:nvPr/>
        </p:nvGrpSpPr>
        <p:grpSpPr>
          <a:xfrm>
            <a:off x="4129639" y="47317"/>
            <a:ext cx="2153494" cy="1138860"/>
            <a:chOff x="4239269" y="76200"/>
            <a:chExt cx="3648075" cy="1895475"/>
          </a:xfr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grpSpPr>
        <p:pic>
          <p:nvPicPr>
            <p:cNvPr id="8" name="Graphique 7">
              <a:extLst>
                <a:ext uri="{FF2B5EF4-FFF2-40B4-BE49-F238E27FC236}">
                  <a16:creationId xmlns:a16="http://schemas.microsoft.com/office/drawing/2014/main" id="{1B04B5D3-36E8-4D4C-BC5E-47261623A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239269" y="76200"/>
              <a:ext cx="3648075" cy="1895475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8FDB9CB8-26A4-499C-B41D-D078E4ED054B}"/>
                </a:ext>
              </a:extLst>
            </p:cNvPr>
            <p:cNvSpPr txBox="1"/>
            <p:nvPr/>
          </p:nvSpPr>
          <p:spPr>
            <a:xfrm>
              <a:off x="5191423" y="1399279"/>
              <a:ext cx="1761064" cy="409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F O R M U L 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3E3037-17E6-4267-B4BB-5B93F146DAD5}"/>
                </a:ext>
              </a:extLst>
            </p:cNvPr>
            <p:cNvSpPr/>
            <p:nvPr/>
          </p:nvSpPr>
          <p:spPr>
            <a:xfrm>
              <a:off x="4330046" y="1796123"/>
              <a:ext cx="1162059" cy="11078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EEC8C6-C973-4C90-8960-40733F2B59E2}"/>
                </a:ext>
              </a:extLst>
            </p:cNvPr>
            <p:cNvSpPr/>
            <p:nvPr/>
          </p:nvSpPr>
          <p:spPr>
            <a:xfrm>
              <a:off x="6645985" y="1796123"/>
              <a:ext cx="1162059" cy="11078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5A236C4D-D29E-4BC1-9D09-BE92316EBF20}"/>
              </a:ext>
            </a:extLst>
          </p:cNvPr>
          <p:cNvSpPr txBox="1"/>
          <p:nvPr/>
        </p:nvSpPr>
        <p:spPr>
          <a:xfrm>
            <a:off x="9722429" y="2492827"/>
            <a:ext cx="2482538" cy="2092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100" b="1" u="sng" dirty="0">
                <a:latin typeface="Arial" panose="020B0604020202020204" pitchFamily="34" charset="0"/>
                <a:cs typeface="Arial" panose="020B0604020202020204" pitchFamily="34" charset="0"/>
              </a:rPr>
              <a:t>Caractéristiques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SzPct val="100000"/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Masse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237kg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Châssis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tubulaire acier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Moteur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Honda CBR 600 RR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Liaison au sol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doubles triangles en carbone</a:t>
            </a:r>
            <a:endParaRPr lang="fr-FR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Roues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13 pouces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Carrosserie :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composite</a:t>
            </a:r>
          </a:p>
        </p:txBody>
      </p:sp>
      <p:sp>
        <p:nvSpPr>
          <p:cNvPr id="57" name="Bande diagonale 56">
            <a:extLst>
              <a:ext uri="{FF2B5EF4-FFF2-40B4-BE49-F238E27FC236}">
                <a16:creationId xmlns:a16="http://schemas.microsoft.com/office/drawing/2014/main" id="{C0691BE1-8A50-4BB5-B760-EC572578B246}"/>
              </a:ext>
            </a:extLst>
          </p:cNvPr>
          <p:cNvSpPr/>
          <p:nvPr/>
        </p:nvSpPr>
        <p:spPr>
          <a:xfrm rot="10800000">
            <a:off x="2284593" y="19050"/>
            <a:ext cx="1782115" cy="259988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8" name="Bande diagonale 57">
            <a:extLst>
              <a:ext uri="{FF2B5EF4-FFF2-40B4-BE49-F238E27FC236}">
                <a16:creationId xmlns:a16="http://schemas.microsoft.com/office/drawing/2014/main" id="{A967A1E5-AD45-4653-8883-41923CB45BD9}"/>
              </a:ext>
            </a:extLst>
          </p:cNvPr>
          <p:cNvSpPr/>
          <p:nvPr/>
        </p:nvSpPr>
        <p:spPr>
          <a:xfrm rot="10800000">
            <a:off x="2727317" y="-3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9" name="Parallélogramme 58">
            <a:extLst>
              <a:ext uri="{FF2B5EF4-FFF2-40B4-BE49-F238E27FC236}">
                <a16:creationId xmlns:a16="http://schemas.microsoft.com/office/drawing/2014/main" id="{F226EB79-F618-4637-8C8E-4E1C5527274E}"/>
              </a:ext>
            </a:extLst>
          </p:cNvPr>
          <p:cNvSpPr/>
          <p:nvPr/>
        </p:nvSpPr>
        <p:spPr>
          <a:xfrm>
            <a:off x="2167655" y="1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sp>
        <p:nvSpPr>
          <p:cNvPr id="61" name="Parallélogramme 60">
            <a:extLst>
              <a:ext uri="{FF2B5EF4-FFF2-40B4-BE49-F238E27FC236}">
                <a16:creationId xmlns:a16="http://schemas.microsoft.com/office/drawing/2014/main" id="{F7EF48A6-657E-438B-A5BD-434389B4D98A}"/>
              </a:ext>
            </a:extLst>
          </p:cNvPr>
          <p:cNvSpPr/>
          <p:nvPr/>
        </p:nvSpPr>
        <p:spPr>
          <a:xfrm>
            <a:off x="1387044" y="-1"/>
            <a:ext cx="2290312" cy="2204599"/>
          </a:xfrm>
          <a:prstGeom prst="parallelogram">
            <a:avLst>
              <a:gd name="adj" fmla="val 68704"/>
            </a:avLst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BAB69E7-7627-4EDA-98C7-8965F24B3A39}"/>
              </a:ext>
            </a:extLst>
          </p:cNvPr>
          <p:cNvCxnSpPr>
            <a:cxnSpLocks/>
          </p:cNvCxnSpPr>
          <p:nvPr/>
        </p:nvCxnSpPr>
        <p:spPr>
          <a:xfrm flipH="1">
            <a:off x="2564998" y="546307"/>
            <a:ext cx="1505342" cy="219181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D1C2C616-E0F7-43B9-BAC9-7B6D6C63AE4C}"/>
              </a:ext>
            </a:extLst>
          </p:cNvPr>
          <p:cNvCxnSpPr>
            <a:cxnSpLocks/>
          </p:cNvCxnSpPr>
          <p:nvPr/>
        </p:nvCxnSpPr>
        <p:spPr>
          <a:xfrm flipH="1">
            <a:off x="1873173" y="0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CB16718E-27FB-4624-9B0E-40DF99A6FFBF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1412725" y="-1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Image 64">
            <a:extLst>
              <a:ext uri="{FF2B5EF4-FFF2-40B4-BE49-F238E27FC236}">
                <a16:creationId xmlns:a16="http://schemas.microsoft.com/office/drawing/2014/main" id="{25C46496-19FB-4009-AADE-90F1AC51A0D2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7" y="91440"/>
            <a:ext cx="2160000" cy="1551724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50000"/>
              </a:schemeClr>
            </a:outerShdw>
          </a:effectLst>
        </p:spPr>
      </p:pic>
      <p:sp>
        <p:nvSpPr>
          <p:cNvPr id="66" name="Parallélogramme 65">
            <a:extLst>
              <a:ext uri="{FF2B5EF4-FFF2-40B4-BE49-F238E27FC236}">
                <a16:creationId xmlns:a16="http://schemas.microsoft.com/office/drawing/2014/main" id="{A88A16AF-635D-42E3-AF56-4B512E01B3C2}"/>
              </a:ext>
            </a:extLst>
          </p:cNvPr>
          <p:cNvSpPr/>
          <p:nvPr/>
        </p:nvSpPr>
        <p:spPr>
          <a:xfrm>
            <a:off x="1326536" y="1048140"/>
            <a:ext cx="680037" cy="590455"/>
          </a:xfrm>
          <a:prstGeom prst="parallelogram">
            <a:avLst>
              <a:gd name="adj" fmla="val 68216"/>
            </a:avLst>
          </a:prstGeom>
          <a:solidFill>
            <a:srgbClr val="D52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261FEB17-88BA-409F-AA81-F8DCA13A9B69}"/>
              </a:ext>
            </a:extLst>
          </p:cNvPr>
          <p:cNvCxnSpPr>
            <a:cxnSpLocks/>
          </p:cNvCxnSpPr>
          <p:nvPr/>
        </p:nvCxnSpPr>
        <p:spPr>
          <a:xfrm flipH="1">
            <a:off x="2192951" y="-2349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EC77BDD1-36A0-4813-B2E8-6E4495272379}"/>
              </a:ext>
            </a:extLst>
          </p:cNvPr>
          <p:cNvCxnSpPr>
            <a:cxnSpLocks/>
          </p:cNvCxnSpPr>
          <p:nvPr/>
        </p:nvCxnSpPr>
        <p:spPr>
          <a:xfrm flipH="1">
            <a:off x="2415512" y="-3175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DD5124E0-5980-48D7-A43B-CB2CA81ECFDB}"/>
              </a:ext>
            </a:extLst>
          </p:cNvPr>
          <p:cNvCxnSpPr>
            <a:cxnSpLocks/>
          </p:cNvCxnSpPr>
          <p:nvPr/>
        </p:nvCxnSpPr>
        <p:spPr>
          <a:xfrm flipH="1">
            <a:off x="2535322" y="-1270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57422CDD-FD75-4F8D-B843-F00330CC9F73}"/>
              </a:ext>
            </a:extLst>
          </p:cNvPr>
          <p:cNvCxnSpPr>
            <a:cxnSpLocks/>
          </p:cNvCxnSpPr>
          <p:nvPr/>
        </p:nvCxnSpPr>
        <p:spPr>
          <a:xfrm flipH="1">
            <a:off x="2028121" y="635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E071F961-E5EA-43DA-8A90-FE23F9924A5D}"/>
              </a:ext>
            </a:extLst>
          </p:cNvPr>
          <p:cNvCxnSpPr>
            <a:cxnSpLocks/>
          </p:cNvCxnSpPr>
          <p:nvPr/>
        </p:nvCxnSpPr>
        <p:spPr>
          <a:xfrm flipH="1">
            <a:off x="2959339" y="1123950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FFE7694-6DF7-4B9A-991D-4C683946665D}"/>
              </a:ext>
            </a:extLst>
          </p:cNvPr>
          <p:cNvCxnSpPr>
            <a:cxnSpLocks/>
          </p:cNvCxnSpPr>
          <p:nvPr/>
        </p:nvCxnSpPr>
        <p:spPr>
          <a:xfrm>
            <a:off x="4069463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Bande diagonale 73">
            <a:extLst>
              <a:ext uri="{FF2B5EF4-FFF2-40B4-BE49-F238E27FC236}">
                <a16:creationId xmlns:a16="http://schemas.microsoft.com/office/drawing/2014/main" id="{76D2A62D-008A-4DBA-91B2-A0ADAFF782FB}"/>
              </a:ext>
            </a:extLst>
          </p:cNvPr>
          <p:cNvSpPr/>
          <p:nvPr/>
        </p:nvSpPr>
        <p:spPr>
          <a:xfrm rot="10800000">
            <a:off x="6782135" y="0"/>
            <a:ext cx="1339527" cy="1960247"/>
          </a:xfrm>
          <a:prstGeom prst="diagStripe">
            <a:avLst>
              <a:gd name="adj" fmla="val 7210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5" name="Parallélogramme 74">
            <a:extLst>
              <a:ext uri="{FF2B5EF4-FFF2-40B4-BE49-F238E27FC236}">
                <a16:creationId xmlns:a16="http://schemas.microsoft.com/office/drawing/2014/main" id="{20CD316A-6560-49C9-B219-2F96183AC764}"/>
              </a:ext>
            </a:extLst>
          </p:cNvPr>
          <p:cNvSpPr/>
          <p:nvPr/>
        </p:nvSpPr>
        <p:spPr>
          <a:xfrm>
            <a:off x="6222473" y="4"/>
            <a:ext cx="1911320" cy="1643164"/>
          </a:xfrm>
          <a:prstGeom prst="parallelogram">
            <a:avLst>
              <a:gd name="adj" fmla="val 68704"/>
            </a:avLst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292929"/>
              </a:solidFill>
            </a:endParaRPr>
          </a:p>
        </p:txBody>
      </p: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86E3BFA2-AC0C-4418-8E5D-20166D02F685}"/>
              </a:ext>
            </a:extLst>
          </p:cNvPr>
          <p:cNvCxnSpPr>
            <a:cxnSpLocks/>
          </p:cNvCxnSpPr>
          <p:nvPr/>
        </p:nvCxnSpPr>
        <p:spPr>
          <a:xfrm flipH="1">
            <a:off x="5927991" y="3"/>
            <a:ext cx="1802731" cy="261385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5AA7E300-CB2B-47B2-AE9C-0946BDEC8495}"/>
              </a:ext>
            </a:extLst>
          </p:cNvPr>
          <p:cNvCxnSpPr>
            <a:cxnSpLocks/>
          </p:cNvCxnSpPr>
          <p:nvPr/>
        </p:nvCxnSpPr>
        <p:spPr>
          <a:xfrm flipH="1">
            <a:off x="6470330" y="-3172"/>
            <a:ext cx="1438191" cy="209396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555847CC-CF7A-4496-941C-F3B6EB03F917}"/>
              </a:ext>
            </a:extLst>
          </p:cNvPr>
          <p:cNvCxnSpPr>
            <a:cxnSpLocks/>
          </p:cNvCxnSpPr>
          <p:nvPr/>
        </p:nvCxnSpPr>
        <p:spPr>
          <a:xfrm flipH="1">
            <a:off x="6590140" y="-1267"/>
            <a:ext cx="1425061" cy="209205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B8FBEC71-ED7E-4AF7-9073-19150010F1CF}"/>
              </a:ext>
            </a:extLst>
          </p:cNvPr>
          <p:cNvCxnSpPr>
            <a:cxnSpLocks/>
          </p:cNvCxnSpPr>
          <p:nvPr/>
        </p:nvCxnSpPr>
        <p:spPr>
          <a:xfrm flipH="1">
            <a:off x="6082939" y="638"/>
            <a:ext cx="1877018" cy="273122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Bande diagonale 82">
            <a:extLst>
              <a:ext uri="{FF2B5EF4-FFF2-40B4-BE49-F238E27FC236}">
                <a16:creationId xmlns:a16="http://schemas.microsoft.com/office/drawing/2014/main" id="{4AC40922-3359-48A8-8580-B6A80E332291}"/>
              </a:ext>
            </a:extLst>
          </p:cNvPr>
          <p:cNvSpPr/>
          <p:nvPr/>
        </p:nvSpPr>
        <p:spPr>
          <a:xfrm rot="10800000">
            <a:off x="6314751" y="9319"/>
            <a:ext cx="1802059" cy="2636520"/>
          </a:xfrm>
          <a:prstGeom prst="diagStripe">
            <a:avLst>
              <a:gd name="adj" fmla="val 57097"/>
            </a:avLst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7045623D-CC31-4F3E-9F06-53303F6D0A0A}"/>
              </a:ext>
            </a:extLst>
          </p:cNvPr>
          <p:cNvCxnSpPr>
            <a:cxnSpLocks/>
          </p:cNvCxnSpPr>
          <p:nvPr/>
        </p:nvCxnSpPr>
        <p:spPr>
          <a:xfrm flipH="1">
            <a:off x="6247769" y="-2346"/>
            <a:ext cx="1879890" cy="274364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lh4.googleusercontent.com/c-ahir45zYXiMZJecTJAHczpiY7jEekDkmtFoEAkHzwfv420WPMocZ_o0r2-7nDi5Q1KkUMSo3vDvuQ5XwYlpBBqr0hKI9WAPw4cgIqU86zqyWcx81_B-sDk9xtWWxa1teJOB0ld9Te-Ifix4g">
            <a:extLst>
              <a:ext uri="{FF2B5EF4-FFF2-40B4-BE49-F238E27FC236}">
                <a16:creationId xmlns:a16="http://schemas.microsoft.com/office/drawing/2014/main" id="{BEFD0714-52EC-4DAA-9D8E-55500B2BF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106" y="3158436"/>
            <a:ext cx="2366076" cy="157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AD20FAE-E20A-41D4-A773-EAE0840DEE4E}"/>
              </a:ext>
            </a:extLst>
          </p:cNvPr>
          <p:cNvSpPr/>
          <p:nvPr/>
        </p:nvSpPr>
        <p:spPr>
          <a:xfrm>
            <a:off x="94603" y="2768771"/>
            <a:ext cx="390059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Créée par la Society of Automotive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Engineers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(SAE), le </a:t>
            </a:r>
            <a:r>
              <a:rPr lang="fr-FR" sz="1100" b="1" dirty="0">
                <a:solidFill>
                  <a:srgbClr val="7624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b="1" dirty="0" err="1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dirty="0">
                <a:solidFill>
                  <a:srgbClr val="D52B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rassemble plus de 800 équipes faisant partie des plus prestigieuses universités du monde, servant de véritable vitrine pour ces dernières.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Les participants sont jugés au cours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d’épreuves statiques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Report, Business Plan, Design Report,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Scrutineering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) puis d’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</a:rPr>
              <a:t>épreuves dynamiques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(Accélération,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Skid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Pad, Endurance,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Autocross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...).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04DFA7D-654C-447F-B4DD-F852C132EA98}"/>
              </a:ext>
            </a:extLst>
          </p:cNvPr>
          <p:cNvSpPr/>
          <p:nvPr/>
        </p:nvSpPr>
        <p:spPr>
          <a:xfrm>
            <a:off x="82809" y="4708454"/>
            <a:ext cx="38906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not about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getting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faster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about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getting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smarter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” - Formula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Germany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There are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really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innovative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forms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motorsport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: Formula one and Formula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” - Ross Brown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Courses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taught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me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theory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competitions</a:t>
            </a:r>
            <a:r>
              <a:rPr lang="fr-FR" sz="1100" i="1" dirty="0">
                <a:latin typeface="Arial" panose="020B0604020202020204" pitchFamily="34" charset="0"/>
                <a:cs typeface="Arial" panose="020B0604020202020204" pitchFamily="34" charset="0"/>
              </a:rPr>
              <a:t> made me an </a:t>
            </a:r>
            <a:r>
              <a:rPr lang="fr-FR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engineer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”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Philllip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Tischler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8AD8EFC0-E4B5-43C0-9050-609878EED89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725" y="100775"/>
            <a:ext cx="3175433" cy="68222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E41F4EC1-35BA-4922-9A9E-579929AE3038}"/>
              </a:ext>
            </a:extLst>
          </p:cNvPr>
          <p:cNvCxnSpPr>
            <a:cxnSpLocks/>
          </p:cNvCxnSpPr>
          <p:nvPr/>
        </p:nvCxnSpPr>
        <p:spPr>
          <a:xfrm flipH="1">
            <a:off x="6609580" y="563890"/>
            <a:ext cx="1505342" cy="219181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84">
            <a:extLst>
              <a:ext uri="{FF2B5EF4-FFF2-40B4-BE49-F238E27FC236}">
                <a16:creationId xmlns:a16="http://schemas.microsoft.com/office/drawing/2014/main" id="{36E1E28B-4F58-4265-A800-4484D9A824D5}"/>
              </a:ext>
            </a:extLst>
          </p:cNvPr>
          <p:cNvCxnSpPr>
            <a:cxnSpLocks/>
          </p:cNvCxnSpPr>
          <p:nvPr/>
        </p:nvCxnSpPr>
        <p:spPr>
          <a:xfrm flipH="1">
            <a:off x="7015351" y="1141533"/>
            <a:ext cx="1107369" cy="16173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0D06DC0-6D1C-40D0-A46E-B4C464C6EDC4}"/>
              </a:ext>
            </a:extLst>
          </p:cNvPr>
          <p:cNvCxnSpPr>
            <a:cxnSpLocks/>
          </p:cNvCxnSpPr>
          <p:nvPr/>
        </p:nvCxnSpPr>
        <p:spPr>
          <a:xfrm>
            <a:off x="8122538" y="0"/>
            <a:ext cx="1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147FA26F-DDA6-45C7-8509-0A151D3FDD26}"/>
              </a:ext>
            </a:extLst>
          </p:cNvPr>
          <p:cNvCxnSpPr>
            <a:cxnSpLocks/>
          </p:cNvCxnSpPr>
          <p:nvPr/>
        </p:nvCxnSpPr>
        <p:spPr>
          <a:xfrm flipH="1">
            <a:off x="5467543" y="2"/>
            <a:ext cx="1876799" cy="2734947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40B3D12B-9AB3-4195-8E37-67193AFBD8B2}"/>
              </a:ext>
            </a:extLst>
          </p:cNvPr>
          <p:cNvCxnSpPr>
            <a:cxnSpLocks/>
          </p:cNvCxnSpPr>
          <p:nvPr/>
        </p:nvCxnSpPr>
        <p:spPr>
          <a:xfrm flipH="1">
            <a:off x="10681335" y="4651632"/>
            <a:ext cx="1508106" cy="221017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1861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289</Words>
  <Application>Microsoft Office PowerPoint</Application>
  <PresentationFormat>Grand écran</PresentationFormat>
  <Paragraphs>22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58</cp:revision>
  <dcterms:created xsi:type="dcterms:W3CDTF">2019-02-19T10:25:24Z</dcterms:created>
  <dcterms:modified xsi:type="dcterms:W3CDTF">2019-02-22T13:11:25Z</dcterms:modified>
</cp:coreProperties>
</file>

<file path=docProps/thumbnail.jpeg>
</file>